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24.02.2022&#1075;._&#1054;&#1087;&#1090;&#1080;&#1084;&#1072;%20&#1095;&#1077;&#1088;&#1085;&#1086;&#1074;&#1080;&#108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ara.Kunanbaeva\Desktop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&#1054;&#1058;&#1063;&#1045;&#1058;%20&#1087;&#1086;%20&#1054;&#1087;&#1090;&#1080;&#1084;&#1077;%2022%20&#1075;&#1086;&#1076;\&#1092;&#1077;&#1074;&#1088;&#1072;&#1083;&#1100;\&#1076;&#1083;&#1103;%20&#1087;&#1088;&#1077;&#1079;&#1099;%20_&#1096;&#1072;&#1073;&#1083;&#1086;&#1085;%20%20%20%20&#1079;&#1072;%20&#1076;&#1077;&#1082;&#1072;&#1073;&#1088;&#1100;%20&#1044;&#1072;&#1084;&#1091;%20&#1054;&#1087;&#1090;&#1080;&#1084;&#1072;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г.Шымкент</c:v>
                </c:pt>
                <c:pt idx="1">
                  <c:v>Туркестанская область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Жамбылская область</c:v>
                </c:pt>
                <c:pt idx="6">
                  <c:v>Мангистауская область</c:v>
                </c:pt>
                <c:pt idx="7">
                  <c:v>Акмолинская область</c:v>
                </c:pt>
                <c:pt idx="8">
                  <c:v>Карагандинская область</c:v>
                </c:pt>
                <c:pt idx="9">
                  <c:v>Актюбинская область</c:v>
                </c:pt>
                <c:pt idx="10">
                  <c:v>Павлодарская область</c:v>
                </c:pt>
                <c:pt idx="11">
                  <c:v>Алматинская область</c:v>
                </c:pt>
                <c:pt idx="12">
                  <c:v>СКО</c:v>
                </c:pt>
                <c:pt idx="13">
                  <c:v>Костанайская область</c:v>
                </c:pt>
                <c:pt idx="14">
                  <c:v>г.Нур-Султан</c:v>
                </c:pt>
                <c:pt idx="15">
                  <c:v>ВКО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18</c:v>
                </c:pt>
                <c:pt idx="1">
                  <c:v>21</c:v>
                </c:pt>
                <c:pt idx="2">
                  <c:v>23</c:v>
                </c:pt>
                <c:pt idx="3">
                  <c:v>26</c:v>
                </c:pt>
                <c:pt idx="4">
                  <c:v>32</c:v>
                </c:pt>
                <c:pt idx="5">
                  <c:v>33</c:v>
                </c:pt>
                <c:pt idx="6">
                  <c:v>33</c:v>
                </c:pt>
                <c:pt idx="7">
                  <c:v>38</c:v>
                </c:pt>
                <c:pt idx="8">
                  <c:v>38</c:v>
                </c:pt>
                <c:pt idx="9">
                  <c:v>41</c:v>
                </c:pt>
                <c:pt idx="10">
                  <c:v>51</c:v>
                </c:pt>
                <c:pt idx="11">
                  <c:v>52</c:v>
                </c:pt>
                <c:pt idx="12">
                  <c:v>55</c:v>
                </c:pt>
                <c:pt idx="13">
                  <c:v>66</c:v>
                </c:pt>
                <c:pt idx="14">
                  <c:v>93</c:v>
                </c:pt>
                <c:pt idx="15">
                  <c:v>95</c:v>
                </c:pt>
                <c:pt idx="16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55432448"/>
        <c:axId val="-1355440608"/>
      </c:barChart>
      <c:catAx>
        <c:axId val="-13554324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355440608"/>
        <c:crosses val="autoZero"/>
        <c:auto val="1"/>
        <c:lblAlgn val="ctr"/>
        <c:lblOffset val="100"/>
        <c:noMultiLvlLbl val="0"/>
      </c:catAx>
      <c:valAx>
        <c:axId val="-1355440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55432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400" dirty="0"/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2020г.'!$A$33:$A$37</c:f>
              <c:strCache>
                <c:ptCount val="5"/>
                <c:pt idx="0">
                  <c:v>Кызылординская область</c:v>
                </c:pt>
                <c:pt idx="1">
                  <c:v>г.Алматы</c:v>
                </c:pt>
                <c:pt idx="2">
                  <c:v>ВКО</c:v>
                </c:pt>
                <c:pt idx="3">
                  <c:v>г.Нур-Султан</c:v>
                </c:pt>
                <c:pt idx="4">
                  <c:v>Актюбинская область</c:v>
                </c:pt>
              </c:strCache>
            </c:strRef>
          </c:cat>
          <c:val>
            <c:numRef>
              <c:f>'Одобренные РФ 2020г.'!$B$33:$B$37</c:f>
              <c:numCache>
                <c:formatCode>_-* #\ ##0_р_._-;\-* #\ ##0_р_._-;_-* "-"??_р_._-;_-@_-</c:formatCode>
                <c:ptCount val="5"/>
                <c:pt idx="0">
                  <c:v>3718179</c:v>
                </c:pt>
                <c:pt idx="1">
                  <c:v>22422705</c:v>
                </c:pt>
                <c:pt idx="2" formatCode="_-* #\ ##0.00_р_._-;\-* #\ ##0.00_р_._-;_-* &quot;-&quot;??_р_._-;_-@_-">
                  <c:v>35000000</c:v>
                </c:pt>
                <c:pt idx="3">
                  <c:v>107400000</c:v>
                </c:pt>
                <c:pt idx="4">
                  <c:v>113175902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09934336"/>
        <c:axId val="-1909931616"/>
      </c:barChart>
      <c:catAx>
        <c:axId val="-1909934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-1909931616"/>
        <c:crosses val="autoZero"/>
        <c:auto val="1"/>
        <c:lblAlgn val="ctr"/>
        <c:lblOffset val="100"/>
        <c:noMultiLvlLbl val="0"/>
      </c:catAx>
      <c:valAx>
        <c:axId val="-190993161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909934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одобр.бву!$C$3:$C$9</c:f>
              <c:strCache>
                <c:ptCount val="7"/>
                <c:pt idx="0">
                  <c:v>АО "Нурбанк"</c:v>
                </c:pt>
                <c:pt idx="1">
                  <c:v>ДБ АО "Банк ВТБ Казахстан"</c:v>
                </c:pt>
                <c:pt idx="2">
                  <c:v>First Heartland Jysan Bank</c:v>
                </c:pt>
                <c:pt idx="3">
                  <c:v>АО "Банк ЦентрКредит"</c:v>
                </c:pt>
                <c:pt idx="4">
                  <c:v>АО "ForteBank"</c:v>
                </c:pt>
                <c:pt idx="5">
                  <c:v>МФО "РИЦ "Кызылорда"</c:v>
                </c:pt>
                <c:pt idx="6">
                  <c:v>АО ДБ "Альфа Банк"</c:v>
                </c:pt>
              </c:strCache>
            </c:strRef>
          </c:cat>
          <c:val>
            <c:numRef>
              <c:f>одобр.бву!$D$3:$D$9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273955584"/>
        <c:axId val="-1273953952"/>
      </c:barChart>
      <c:catAx>
        <c:axId val="-127395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273953952"/>
        <c:crosses val="autoZero"/>
        <c:auto val="1"/>
        <c:lblAlgn val="ctr"/>
        <c:lblOffset val="100"/>
        <c:noMultiLvlLbl val="0"/>
      </c:catAx>
      <c:valAx>
        <c:axId val="-127395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273955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2471727216265467"/>
          <c:y val="0.10455575311150622"/>
          <c:w val="0.65909775353367139"/>
          <c:h val="0.833967930122095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95103194807496"/>
                      <c:h val="5.6619592591411895E-2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одобр.бву!$C$29:$C$35</c:f>
              <c:strCache>
                <c:ptCount val="7"/>
                <c:pt idx="0">
                  <c:v>АО "Нурбанк"</c:v>
                </c:pt>
                <c:pt idx="1">
                  <c:v>МФО "РИЦ "Кызылорда"</c:v>
                </c:pt>
                <c:pt idx="2">
                  <c:v>АО "Банк ЦентрКредит"</c:v>
                </c:pt>
                <c:pt idx="3">
                  <c:v>First Heartland Jysan Bank</c:v>
                </c:pt>
                <c:pt idx="4">
                  <c:v>ДБ АО "Банк ВТБ Казахстан"</c:v>
                </c:pt>
                <c:pt idx="5">
                  <c:v>АО "ForteBank"</c:v>
                </c:pt>
                <c:pt idx="6">
                  <c:v>АО ДБ "Альфа Банк"</c:v>
                </c:pt>
              </c:strCache>
            </c:strRef>
          </c:cat>
          <c:val>
            <c:numRef>
              <c:f>одобр.бву!$D$29:$D$35</c:f>
              <c:numCache>
                <c:formatCode>_-* #\ ##0_р_._-;\-* #\ ##0_р_._-;_-* "-"??_р_._-;_-@_-</c:formatCode>
                <c:ptCount val="7"/>
                <c:pt idx="0">
                  <c:v>2422705</c:v>
                </c:pt>
                <c:pt idx="1">
                  <c:v>3718179</c:v>
                </c:pt>
                <c:pt idx="2">
                  <c:v>20000000</c:v>
                </c:pt>
                <c:pt idx="3">
                  <c:v>35000000</c:v>
                </c:pt>
                <c:pt idx="4">
                  <c:v>36191702</c:v>
                </c:pt>
                <c:pt idx="5">
                  <c:v>42400000</c:v>
                </c:pt>
                <c:pt idx="6">
                  <c:v>141984200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55442784"/>
        <c:axId val="-1355437344"/>
      </c:barChart>
      <c:catAx>
        <c:axId val="-135544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355437344"/>
        <c:crosses val="autoZero"/>
        <c:auto val="1"/>
        <c:lblAlgn val="ctr"/>
        <c:lblOffset val="100"/>
        <c:noMultiLvlLbl val="0"/>
      </c:catAx>
      <c:valAx>
        <c:axId val="-135543734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355442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79486538532756"/>
          <c:y val="4.3326793371631062E-2"/>
          <c:w val="0.54205134614672446"/>
          <c:h val="0.851992755920537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0.55091561303103509</c:v>
                </c:pt>
                <c:pt idx="1">
                  <c:v>9.2080587207779507E-2</c:v>
                </c:pt>
                <c:pt idx="2">
                  <c:v>7.0993499009157218E-2</c:v>
                </c:pt>
                <c:pt idx="3">
                  <c:v>7.2210486618588324E-2</c:v>
                </c:pt>
                <c:pt idx="4">
                  <c:v>2.0192980451046748E-2</c:v>
                </c:pt>
                <c:pt idx="5">
                  <c:v>3.5025490542955721E-2</c:v>
                </c:pt>
                <c:pt idx="6">
                  <c:v>5.0223405840652602E-2</c:v>
                </c:pt>
                <c:pt idx="7">
                  <c:v>2.1220198159707715E-2</c:v>
                </c:pt>
                <c:pt idx="8">
                  <c:v>4.1580852055900001E-2</c:v>
                </c:pt>
                <c:pt idx="9">
                  <c:v>8.6158314310177328E-3</c:v>
                </c:pt>
                <c:pt idx="10">
                  <c:v>7.4896061706377064E-3</c:v>
                </c:pt>
                <c:pt idx="11">
                  <c:v>6.2231537570581769E-3</c:v>
                </c:pt>
                <c:pt idx="12">
                  <c:v>8.7633890019025613E-3</c:v>
                </c:pt>
                <c:pt idx="13">
                  <c:v>5.3983507112829541E-3</c:v>
                </c:pt>
                <c:pt idx="14">
                  <c:v>3.9429494201381147E-3</c:v>
                </c:pt>
                <c:pt idx="15">
                  <c:v>5.1236065911399228E-3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Атырауская область</c:v>
                </c:pt>
                <c:pt idx="2">
                  <c:v>Павлодарская область</c:v>
                </c:pt>
                <c:pt idx="3">
                  <c:v>Жамбылская область</c:v>
                </c:pt>
                <c:pt idx="4">
                  <c:v>г.Шымкент</c:v>
                </c:pt>
                <c:pt idx="5">
                  <c:v>Карагандинская область</c:v>
                </c:pt>
                <c:pt idx="6">
                  <c:v>ЗКО</c:v>
                </c:pt>
                <c:pt idx="7">
                  <c:v>Мангистауская область</c:v>
                </c:pt>
                <c:pt idx="8">
                  <c:v>Туркестанская область</c:v>
                </c:pt>
                <c:pt idx="9">
                  <c:v>Акмолинская область</c:v>
                </c:pt>
                <c:pt idx="10">
                  <c:v>Костанайская область</c:v>
                </c:pt>
                <c:pt idx="11">
                  <c:v>Актюбинская область</c:v>
                </c:pt>
                <c:pt idx="12">
                  <c:v>СКО</c:v>
                </c:pt>
                <c:pt idx="13">
                  <c:v>Алматинская область</c:v>
                </c:pt>
                <c:pt idx="14">
                  <c:v>г.Нур-Султан</c:v>
                </c:pt>
                <c:pt idx="15">
                  <c:v>ВКО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336238972.33000004</c:v>
                </c:pt>
                <c:pt idx="1">
                  <c:v>541239138.96000004</c:v>
                </c:pt>
                <c:pt idx="2">
                  <c:v>603648446</c:v>
                </c:pt>
                <c:pt idx="3">
                  <c:v>647526308</c:v>
                </c:pt>
                <c:pt idx="4">
                  <c:v>668347671.45000005</c:v>
                </c:pt>
                <c:pt idx="5">
                  <c:v>762601993.49000001</c:v>
                </c:pt>
                <c:pt idx="6">
                  <c:v>955413158</c:v>
                </c:pt>
                <c:pt idx="7">
                  <c:v>983916688.32000005</c:v>
                </c:pt>
                <c:pt idx="8">
                  <c:v>1260958660</c:v>
                </c:pt>
                <c:pt idx="9">
                  <c:v>1312840200</c:v>
                </c:pt>
                <c:pt idx="10">
                  <c:v>1319995560</c:v>
                </c:pt>
                <c:pt idx="11">
                  <c:v>1380844636</c:v>
                </c:pt>
                <c:pt idx="12">
                  <c:v>1443019514</c:v>
                </c:pt>
                <c:pt idx="13">
                  <c:v>1509023583.3299999</c:v>
                </c:pt>
                <c:pt idx="14">
                  <c:v>2598235074.5100002</c:v>
                </c:pt>
                <c:pt idx="15">
                  <c:v>2959702858</c:v>
                </c:pt>
                <c:pt idx="16">
                  <c:v>5925827998.8600006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55428640"/>
        <c:axId val="-1355443328"/>
      </c:barChart>
      <c:catAx>
        <c:axId val="-1355428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355443328"/>
        <c:crosses val="autoZero"/>
        <c:auto val="1"/>
        <c:lblAlgn val="ctr"/>
        <c:lblOffset val="100"/>
        <c:noMultiLvlLbl val="0"/>
      </c:catAx>
      <c:valAx>
        <c:axId val="-135544332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35542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МФО "РИЦ "Кызылорда"</c:v>
                </c:pt>
                <c:pt idx="3">
                  <c:v>АО «Шинхан Банк Казахстан»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32</c:v>
                </c:pt>
                <c:pt idx="11">
                  <c:v>33</c:v>
                </c:pt>
                <c:pt idx="12">
                  <c:v>47</c:v>
                </c:pt>
                <c:pt idx="13">
                  <c:v>52</c:v>
                </c:pt>
                <c:pt idx="14">
                  <c:v>58</c:v>
                </c:pt>
                <c:pt idx="15">
                  <c:v>82</c:v>
                </c:pt>
                <c:pt idx="16">
                  <c:v>88</c:v>
                </c:pt>
                <c:pt idx="17">
                  <c:v>126</c:v>
                </c:pt>
                <c:pt idx="18">
                  <c:v>137</c:v>
                </c:pt>
                <c:pt idx="19">
                  <c:v>160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МФО "РИЦ "Кызылорда"</c:v>
                </c:pt>
                <c:pt idx="3">
                  <c:v>АО «Шинхан Банк Казахстан»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32</c:v>
                </c:pt>
                <c:pt idx="11">
                  <c:v>33</c:v>
                </c:pt>
                <c:pt idx="12">
                  <c:v>47</c:v>
                </c:pt>
                <c:pt idx="13">
                  <c:v>52</c:v>
                </c:pt>
                <c:pt idx="14">
                  <c:v>58</c:v>
                </c:pt>
                <c:pt idx="15">
                  <c:v>82</c:v>
                </c:pt>
                <c:pt idx="16">
                  <c:v>88</c:v>
                </c:pt>
                <c:pt idx="17">
                  <c:v>126</c:v>
                </c:pt>
                <c:pt idx="18">
                  <c:v>137</c:v>
                </c:pt>
                <c:pt idx="19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55440064"/>
        <c:axId val="-1355439520"/>
      </c:barChart>
      <c:catAx>
        <c:axId val="-13554400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355439520"/>
        <c:crosses val="autoZero"/>
        <c:auto val="1"/>
        <c:lblAlgn val="ctr"/>
        <c:lblOffset val="100"/>
        <c:noMultiLvlLbl val="0"/>
      </c:catAx>
      <c:valAx>
        <c:axId val="-1355439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55440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АО " Банк Астана-Финанс"</c:v>
                </c:pt>
                <c:pt idx="5">
                  <c:v>АО «Шинхан Банк Казахстан»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"Нурбанк"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15638200</c:v>
                </c:pt>
                <c:pt idx="3">
                  <c:v>30750000</c:v>
                </c:pt>
                <c:pt idx="4">
                  <c:v>55978900</c:v>
                </c:pt>
                <c:pt idx="5">
                  <c:v>63000000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522189802.32999998</c:v>
                </c:pt>
                <c:pt idx="11">
                  <c:v>813604377</c:v>
                </c:pt>
                <c:pt idx="12">
                  <c:v>1706283188.3299999</c:v>
                </c:pt>
                <c:pt idx="13">
                  <c:v>2014022790</c:v>
                </c:pt>
                <c:pt idx="14">
                  <c:v>2101669918.4100001</c:v>
                </c:pt>
                <c:pt idx="15">
                  <c:v>2859675747.5500002</c:v>
                </c:pt>
                <c:pt idx="16">
                  <c:v>3013185909</c:v>
                </c:pt>
                <c:pt idx="17">
                  <c:v>3037114420</c:v>
                </c:pt>
                <c:pt idx="18">
                  <c:v>3721486500.8600001</c:v>
                </c:pt>
                <c:pt idx="19">
                  <c:v>4513751178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55438432"/>
        <c:axId val="-1355435712"/>
      </c:barChart>
      <c:catAx>
        <c:axId val="-1355438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355435712"/>
        <c:crosses val="autoZero"/>
        <c:auto val="1"/>
        <c:lblAlgn val="ctr"/>
        <c:lblOffset val="100"/>
        <c:noMultiLvlLbl val="0"/>
      </c:catAx>
      <c:valAx>
        <c:axId val="-135543571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1355438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Лист4!$A$3:$A$7</c:f>
              <c:strCache>
                <c:ptCount val="5"/>
                <c:pt idx="0">
                  <c:v>СКО</c:v>
                </c:pt>
                <c:pt idx="1">
                  <c:v>г.Нур-Султан</c:v>
                </c:pt>
                <c:pt idx="2">
                  <c:v>Актюбинская область</c:v>
                </c:pt>
                <c:pt idx="3">
                  <c:v>Костанайская область</c:v>
                </c:pt>
                <c:pt idx="4">
                  <c:v>ВКО</c:v>
                </c:pt>
              </c:strCache>
            </c:strRef>
          </c:cat>
          <c:val>
            <c:numRef>
              <c:f>Лист4!$B$3:$B$7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55431904"/>
        <c:axId val="-1355430272"/>
      </c:barChart>
      <c:catAx>
        <c:axId val="-1355431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355430272"/>
        <c:crosses val="autoZero"/>
        <c:auto val="1"/>
        <c:lblAlgn val="ctr"/>
        <c:lblOffset val="100"/>
        <c:noMultiLvlLbl val="0"/>
      </c:catAx>
      <c:valAx>
        <c:axId val="-1355430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55431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Лист4!$A$25:$A$29</c:f>
              <c:strCache>
                <c:ptCount val="5"/>
                <c:pt idx="0">
                  <c:v>г.Нур-Султан</c:v>
                </c:pt>
                <c:pt idx="1">
                  <c:v>Костанайская область</c:v>
                </c:pt>
                <c:pt idx="2">
                  <c:v>СКО</c:v>
                </c:pt>
                <c:pt idx="3">
                  <c:v>Актюбинская область</c:v>
                </c:pt>
                <c:pt idx="4">
                  <c:v>ВКО</c:v>
                </c:pt>
              </c:strCache>
            </c:strRef>
          </c:cat>
          <c:val>
            <c:numRef>
              <c:f>Лист4!$B$25:$B$29</c:f>
              <c:numCache>
                <c:formatCode>_-* #\ ##0_р_._-;\-* #\ ##0_р_._-;_-* "-"??_р_._-;_-@_-</c:formatCode>
                <c:ptCount val="5"/>
                <c:pt idx="0">
                  <c:v>5000000</c:v>
                </c:pt>
                <c:pt idx="1">
                  <c:v>37076500</c:v>
                </c:pt>
                <c:pt idx="2">
                  <c:v>44600000</c:v>
                </c:pt>
                <c:pt idx="3">
                  <c:v>77984200</c:v>
                </c:pt>
                <c:pt idx="4">
                  <c:v>250553934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73950144"/>
        <c:axId val="-1273944160"/>
      </c:barChart>
      <c:catAx>
        <c:axId val="-12739501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273944160"/>
        <c:crosses val="autoZero"/>
        <c:auto val="1"/>
        <c:lblAlgn val="ctr"/>
        <c:lblOffset val="100"/>
        <c:noMultiLvlLbl val="0"/>
      </c:catAx>
      <c:valAx>
        <c:axId val="-127394416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273950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Лист5.!$B$3:$B$6</c:f>
              <c:strCache>
                <c:ptCount val="4"/>
                <c:pt idx="0">
                  <c:v>АО ДБ "Альфа Банк"</c:v>
                </c:pt>
                <c:pt idx="1">
                  <c:v>ДБ АО "Банк ВТБ Казахстан"</c:v>
                </c:pt>
                <c:pt idx="2">
                  <c:v>ДБ АО "Сбербанк"</c:v>
                </c:pt>
                <c:pt idx="3">
                  <c:v>АО "Нурбанк"</c:v>
                </c:pt>
              </c:strCache>
            </c:strRef>
          </c:cat>
          <c:val>
            <c:numRef>
              <c:f>Лист5.!$C$3:$C$6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55436800"/>
        <c:axId val="-1355435168"/>
      </c:barChart>
      <c:catAx>
        <c:axId val="-135543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355435168"/>
        <c:crosses val="autoZero"/>
        <c:auto val="1"/>
        <c:lblAlgn val="ctr"/>
        <c:lblOffset val="100"/>
        <c:noMultiLvlLbl val="0"/>
      </c:catAx>
      <c:valAx>
        <c:axId val="-135543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55436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Лист5.!$L$3:$L$6</c:f>
              <c:strCache>
                <c:ptCount val="4"/>
                <c:pt idx="0">
                  <c:v>ДБ АО "Сбербанк"</c:v>
                </c:pt>
                <c:pt idx="1">
                  <c:v>ДБ АО "Банк ВТБ Казахстан"</c:v>
                </c:pt>
                <c:pt idx="2">
                  <c:v>АО ДБ "Альфа Банк"</c:v>
                </c:pt>
                <c:pt idx="3">
                  <c:v>АО "Нурбанк"</c:v>
                </c:pt>
              </c:strCache>
            </c:strRef>
          </c:cat>
          <c:val>
            <c:numRef>
              <c:f>Лист5.!$M$3:$M$6</c:f>
              <c:numCache>
                <c:formatCode>_-* #\ ##0_р_._-;\-* #\ ##0_р_._-;_-* "-"??_р_._-;_-@_-</c:formatCode>
                <c:ptCount val="4"/>
                <c:pt idx="0">
                  <c:v>6553934</c:v>
                </c:pt>
                <c:pt idx="1">
                  <c:v>61900000</c:v>
                </c:pt>
                <c:pt idx="2">
                  <c:v>76984200</c:v>
                </c:pt>
                <c:pt idx="3">
                  <c:v>269776500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09933248"/>
        <c:axId val="-1909920736"/>
      </c:barChart>
      <c:catAx>
        <c:axId val="-190993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09920736"/>
        <c:crosses val="autoZero"/>
        <c:auto val="1"/>
        <c:lblAlgn val="ctr"/>
        <c:lblOffset val="100"/>
        <c:noMultiLvlLbl val="0"/>
      </c:catAx>
      <c:valAx>
        <c:axId val="-190992073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909933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400" dirty="0"/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2020г.'!$A$3:$A$7</c:f>
              <c:strCache>
                <c:ptCount val="5"/>
                <c:pt idx="0">
                  <c:v>ВКО</c:v>
                </c:pt>
                <c:pt idx="1">
                  <c:v>Кызылординская область</c:v>
                </c:pt>
                <c:pt idx="2">
                  <c:v>Актюбинская область</c:v>
                </c:pt>
                <c:pt idx="3">
                  <c:v>г.Алматы</c:v>
                </c:pt>
                <c:pt idx="4">
                  <c:v>г.Нур-Султан</c:v>
                </c:pt>
              </c:strCache>
            </c:strRef>
          </c:cat>
          <c:val>
            <c:numRef>
              <c:f>'Одобренные РФ 2020г.'!$B$3:$B$7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 formatCode="#,##0">
                  <c:v>2</c:v>
                </c:pt>
                <c:pt idx="3">
                  <c:v>2</c:v>
                </c:pt>
                <c:pt idx="4" formatCode="#,##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09935968"/>
        <c:axId val="-1909934880"/>
      </c:barChart>
      <c:catAx>
        <c:axId val="-1909935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-1909934880"/>
        <c:crosses val="autoZero"/>
        <c:auto val="1"/>
        <c:lblAlgn val="ctr"/>
        <c:lblOffset val="100"/>
        <c:noMultiLvlLbl val="0"/>
      </c:catAx>
      <c:valAx>
        <c:axId val="-1909934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09935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/>
              <a:t>2022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00721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879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871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55,2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25,2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01.03.2022г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91983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</a:t>
                      </a:r>
                      <a:r>
                        <a:rPr lang="ru-RU" sz="800" dirty="0" smtClean="0"/>
                        <a:t>млн.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aseline="0" dirty="0" smtClean="0"/>
                        <a:t>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18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10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937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415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</a:t>
            </a:r>
            <a:r>
              <a:rPr lang="ru-RU" altLang="en-US" sz="800" b="1" dirty="0" smtClean="0"/>
              <a:t>01.01.2022г</a:t>
            </a:r>
            <a:r>
              <a:rPr lang="ru-RU" altLang="en-US" sz="800" b="1" dirty="0"/>
              <a:t>. по </a:t>
            </a:r>
            <a:r>
              <a:rPr lang="ru-RU" altLang="en-US" sz="800" b="1" dirty="0" smtClean="0"/>
              <a:t>01.03.2022г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871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55,5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25,2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01.03.2022г</a:t>
            </a:r>
            <a:r>
              <a:rPr lang="ru-RU" altLang="en-US" sz="800" b="1" dirty="0"/>
              <a:t>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759717"/>
              </p:ext>
            </p:extLst>
          </p:nvPr>
        </p:nvGraphicFramePr>
        <p:xfrm>
          <a:off x="15974" y="1004564"/>
          <a:ext cx="4860032" cy="318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069288"/>
              </p:ext>
            </p:extLst>
          </p:nvPr>
        </p:nvGraphicFramePr>
        <p:xfrm>
          <a:off x="4588607" y="617994"/>
          <a:ext cx="4739605" cy="386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</a:t>
            </a:r>
            <a:r>
              <a:rPr lang="ru-RU" sz="1100" dirty="0"/>
              <a:t>АО «Сбербанк</a:t>
            </a:r>
            <a:r>
              <a:rPr lang="ru-RU" sz="1100" dirty="0" smtClean="0"/>
              <a:t>», АО «АТФ Банк»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6553201" y="0"/>
            <a:ext cx="27622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900" b="1" dirty="0" smtClean="0"/>
              <a:t>За период с 2016г. </a:t>
            </a:r>
            <a:r>
              <a:rPr lang="ru-RU" altLang="en-US" sz="900" b="1" dirty="0"/>
              <a:t>по </a:t>
            </a:r>
            <a:r>
              <a:rPr lang="ru-RU" altLang="en-US" sz="900" b="1" dirty="0" smtClean="0"/>
              <a:t>01.03.2022г</a:t>
            </a:r>
            <a:r>
              <a:rPr lang="ru-RU" altLang="en-US" sz="900" b="1" dirty="0"/>
              <a:t>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18298"/>
              </p:ext>
            </p:extLst>
          </p:nvPr>
        </p:nvGraphicFramePr>
        <p:xfrm>
          <a:off x="179512" y="915988"/>
          <a:ext cx="4361316" cy="370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81065"/>
              </p:ext>
            </p:extLst>
          </p:nvPr>
        </p:nvGraphicFramePr>
        <p:xfrm>
          <a:off x="4761516" y="685636"/>
          <a:ext cx="4279172" cy="381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–ВКО, </a:t>
            </a:r>
            <a:r>
              <a:rPr lang="ru-RU" sz="1100" dirty="0" err="1" smtClean="0">
                <a:cs typeface="Times New Roman" pitchFamily="18" charset="0"/>
              </a:rPr>
              <a:t>Костанайская</a:t>
            </a:r>
            <a:r>
              <a:rPr lang="ru-RU" sz="1100" dirty="0" smtClean="0">
                <a:cs typeface="Times New Roman" pitchFamily="18" charset="0"/>
              </a:rPr>
              <a:t> область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 smtClean="0">
                <a:cs typeface="Times New Roman" pitchFamily="18" charset="0"/>
              </a:rPr>
              <a:t>–ВКО, </a:t>
            </a:r>
            <a:r>
              <a:rPr lang="ru-RU" sz="1100" dirty="0" smtClean="0">
                <a:cs typeface="Times New Roman" pitchFamily="18" charset="0"/>
              </a:rPr>
              <a:t>Актюбинская область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</a:t>
            </a:r>
            <a:r>
              <a:rPr lang="ru-RU" altLang="en-US" sz="800" b="1" dirty="0" smtClean="0"/>
              <a:t>01.03.2022г</a:t>
            </a:r>
            <a:r>
              <a:rPr lang="ru-RU" altLang="en-US" sz="800" b="1" dirty="0"/>
              <a:t>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414408"/>
              </p:ext>
            </p:extLst>
          </p:nvPr>
        </p:nvGraphicFramePr>
        <p:xfrm>
          <a:off x="197618" y="1082078"/>
          <a:ext cx="4485853" cy="304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327597"/>
              </p:ext>
            </p:extLst>
          </p:nvPr>
        </p:nvGraphicFramePr>
        <p:xfrm>
          <a:off x="4701443" y="1155681"/>
          <a:ext cx="4256982" cy="305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7092280" y="15874"/>
            <a:ext cx="1594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</a:t>
            </a:r>
            <a:r>
              <a:rPr lang="ru-RU" altLang="en-US" sz="800" b="1" dirty="0" smtClean="0"/>
              <a:t>. </a:t>
            </a:r>
            <a:r>
              <a:rPr lang="ru-RU" altLang="en-US" sz="800" b="1" dirty="0"/>
              <a:t>по </a:t>
            </a:r>
            <a:r>
              <a:rPr lang="ru-RU" altLang="en-US" sz="800" b="1" dirty="0" smtClean="0"/>
              <a:t>01.03.2022г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–АО </a:t>
            </a:r>
            <a:r>
              <a:rPr lang="ru-RU" sz="1100" dirty="0" smtClean="0">
                <a:cs typeface="Times New Roman" pitchFamily="18" charset="0"/>
              </a:rPr>
              <a:t>«</a:t>
            </a:r>
            <a:r>
              <a:rPr lang="ru-RU" sz="1100" dirty="0" err="1" smtClean="0">
                <a:cs typeface="Times New Roman" pitchFamily="18" charset="0"/>
              </a:rPr>
              <a:t>Нурбанк</a:t>
            </a:r>
            <a:r>
              <a:rPr lang="ru-RU" sz="1100" dirty="0" smtClean="0">
                <a:cs typeface="Times New Roman" pitchFamily="18" charset="0"/>
              </a:rPr>
              <a:t>», ДБ АО «Сбербанк»</a:t>
            </a:r>
            <a:endParaRPr lang="ru-RU" sz="1100" dirty="0" smtClean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сумме- </a:t>
            </a:r>
            <a:r>
              <a:rPr lang="ru-RU" sz="1100" dirty="0" smtClean="0">
                <a:solidFill>
                  <a:prstClr val="black"/>
                </a:solidFill>
              </a:rPr>
              <a:t>АО «</a:t>
            </a:r>
            <a:r>
              <a:rPr lang="ru-RU" sz="1100" dirty="0" err="1" smtClean="0">
                <a:solidFill>
                  <a:prstClr val="black"/>
                </a:solidFill>
              </a:rPr>
              <a:t>Нурбанк</a:t>
            </a:r>
            <a:r>
              <a:rPr lang="ru-RU" sz="1100" dirty="0" smtClean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  <a:cs typeface="Times New Roman" pitchFamily="18" charset="0"/>
              </a:rPr>
              <a:t>АО ДБ «Альфа Банк»</a:t>
            </a:r>
            <a:endParaRPr lang="ru-RU" sz="11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206591"/>
              </p:ext>
            </p:extLst>
          </p:nvPr>
        </p:nvGraphicFramePr>
        <p:xfrm>
          <a:off x="179512" y="1123308"/>
          <a:ext cx="4062418" cy="283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508016"/>
              </p:ext>
            </p:extLst>
          </p:nvPr>
        </p:nvGraphicFramePr>
        <p:xfrm>
          <a:off x="4355977" y="1139825"/>
          <a:ext cx="4611812" cy="280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dirty="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dirty="0" smtClean="0">
                <a:solidFill>
                  <a:srgbClr val="0070C0"/>
                </a:solidFill>
              </a:rPr>
            </a:br>
            <a:r>
              <a:rPr lang="ru-RU" altLang="ru-RU" sz="1900" dirty="0" smtClean="0"/>
              <a:t>Одобренные, но не подписанные </a:t>
            </a:r>
            <a:br>
              <a:rPr lang="ru-RU" altLang="ru-RU" sz="1900" dirty="0" smtClean="0"/>
            </a:br>
            <a:r>
              <a:rPr lang="ru-RU" altLang="ru-RU" sz="1900" dirty="0" smtClean="0"/>
              <a:t>в разрезе регионов</a:t>
            </a:r>
            <a:br>
              <a:rPr lang="ru-RU" altLang="ru-RU" sz="1900" dirty="0" smtClean="0"/>
            </a:br>
            <a:endParaRPr lang="ru-RU" altLang="ru-RU" sz="1900" dirty="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01.03.2022г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01.03.2022 </a:t>
            </a:r>
            <a:r>
              <a:rPr lang="ru-RU" sz="1100" dirty="0">
                <a:cs typeface="Times New Roman" pitchFamily="18" charset="0"/>
              </a:rPr>
              <a:t>г. – 8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651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281</a:t>
            </a:r>
            <a:r>
              <a:rPr lang="en-US" sz="1100" b="1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815000"/>
              </p:ext>
            </p:extLst>
          </p:nvPr>
        </p:nvGraphicFramePr>
        <p:xfrm>
          <a:off x="0" y="1095375"/>
          <a:ext cx="4707467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589915"/>
              </p:ext>
            </p:extLst>
          </p:nvPr>
        </p:nvGraphicFramePr>
        <p:xfrm>
          <a:off x="4717604" y="1159043"/>
          <a:ext cx="4426396" cy="3170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01.03.2022г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–АО ДБ «Альфа Банк» и МФО «РИЦ «</a:t>
            </a:r>
            <a:r>
              <a:rPr lang="ru-RU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Кызылорда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ДБ «Альфа Банк», АО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«</a:t>
            </a:r>
            <a:r>
              <a:rPr lang="en-US" altLang="en-US" sz="1100" dirty="0" err="1" smtClean="0">
                <a:solidFill>
                  <a:srgbClr val="000000"/>
                </a:solidFill>
                <a:latin typeface="Century Gothic"/>
              </a:rPr>
              <a:t>ForteBank</a:t>
            </a:r>
            <a:r>
              <a:rPr lang="en-US" altLang="en-US" sz="11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</a:t>
            </a: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899654"/>
              </p:ext>
            </p:extLst>
          </p:nvPr>
        </p:nvGraphicFramePr>
        <p:xfrm>
          <a:off x="179512" y="1102519"/>
          <a:ext cx="4002205" cy="304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703864"/>
              </p:ext>
            </p:extLst>
          </p:nvPr>
        </p:nvGraphicFramePr>
        <p:xfrm>
          <a:off x="4347888" y="1065213"/>
          <a:ext cx="4688608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8</a:t>
            </a:r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7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9 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en-US" sz="1000" b="1" dirty="0" smtClean="0">
                <a:cs typeface="Times New Roman" pitchFamily="18" charset="0"/>
              </a:rPr>
              <a:t>55,5</a:t>
            </a:r>
            <a:r>
              <a:rPr lang="ru-RU" sz="1000" b="1" dirty="0" smtClean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en-US" sz="1000" b="1" dirty="0" smtClean="0">
                <a:cs typeface="Times New Roman" pitchFamily="18" charset="0"/>
              </a:rPr>
              <a:t>25,2</a:t>
            </a:r>
            <a:r>
              <a:rPr lang="ru-RU" sz="1000" b="1" dirty="0" smtClean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460099"/>
              </p:ext>
            </p:extLst>
          </p:nvPr>
        </p:nvGraphicFramePr>
        <p:xfrm>
          <a:off x="251520" y="915988"/>
          <a:ext cx="8640960" cy="331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11875</TotalTime>
  <Words>392</Words>
  <Application>Microsoft Office PowerPoint</Application>
  <PresentationFormat>Экран (16:9)</PresentationFormat>
  <Paragraphs>75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1116</cp:revision>
  <cp:lastPrinted>2020-02-11T07:16:18Z</cp:lastPrinted>
  <dcterms:created xsi:type="dcterms:W3CDTF">2017-09-15T07:18:06Z</dcterms:created>
  <dcterms:modified xsi:type="dcterms:W3CDTF">2022-03-10T03:40:23Z</dcterms:modified>
</cp:coreProperties>
</file>